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0"/>
  </p:notesMasterIdLst>
  <p:sldIdLst>
    <p:sldId id="256" r:id="rId2"/>
    <p:sldId id="327" r:id="rId3"/>
    <p:sldId id="328" r:id="rId4"/>
    <p:sldId id="400" r:id="rId5"/>
    <p:sldId id="702" r:id="rId6"/>
    <p:sldId id="690" r:id="rId7"/>
    <p:sldId id="698" r:id="rId8"/>
    <p:sldId id="699" r:id="rId9"/>
    <p:sldId id="700" r:id="rId10"/>
    <p:sldId id="436" r:id="rId11"/>
    <p:sldId id="437" r:id="rId12"/>
    <p:sldId id="438" r:id="rId13"/>
    <p:sldId id="439" r:id="rId14"/>
    <p:sldId id="440" r:id="rId15"/>
    <p:sldId id="441" r:id="rId16"/>
    <p:sldId id="442" r:id="rId17"/>
    <p:sldId id="443" r:id="rId18"/>
    <p:sldId id="444" r:id="rId19"/>
    <p:sldId id="445" r:id="rId20"/>
    <p:sldId id="446" r:id="rId21"/>
    <p:sldId id="447" r:id="rId22"/>
    <p:sldId id="448" r:id="rId23"/>
    <p:sldId id="449" r:id="rId24"/>
    <p:sldId id="450" r:id="rId25"/>
    <p:sldId id="451" r:id="rId26"/>
    <p:sldId id="452" r:id="rId27"/>
    <p:sldId id="453" r:id="rId28"/>
    <p:sldId id="454" r:id="rId29"/>
    <p:sldId id="455" r:id="rId30"/>
    <p:sldId id="456" r:id="rId31"/>
    <p:sldId id="457" r:id="rId32"/>
    <p:sldId id="458" r:id="rId33"/>
    <p:sldId id="459" r:id="rId34"/>
    <p:sldId id="460" r:id="rId35"/>
    <p:sldId id="701" r:id="rId36"/>
    <p:sldId id="558" r:id="rId37"/>
    <p:sldId id="298" r:id="rId38"/>
    <p:sldId id="560" r:id="rId3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62C2"/>
    <a:srgbClr val="0172CE"/>
    <a:srgbClr val="0665C3"/>
    <a:srgbClr val="0075CF"/>
    <a:srgbClr val="FF6699"/>
    <a:srgbClr val="FF33CC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7" autoAdjust="0"/>
    <p:restoredTop sz="94622" autoAdjust="0"/>
  </p:normalViewPr>
  <p:slideViewPr>
    <p:cSldViewPr>
      <p:cViewPr varScale="1">
        <p:scale>
          <a:sx n="63" d="100"/>
          <a:sy n="63" d="100"/>
        </p:scale>
        <p:origin x="780" y="6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942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ttman, Barry" userId="bff186cd-6ce8-41ba-8e8c-e85cdef216de" providerId="ADAL" clId="{DF1E347D-7B10-4364-B53D-A9FA2EC33903}"/>
    <pc:docChg chg="addSld delSld modSld sldOrd">
      <pc:chgData name="Wittman, Barry" userId="bff186cd-6ce8-41ba-8e8c-e85cdef216de" providerId="ADAL" clId="{DF1E347D-7B10-4364-B53D-A9FA2EC33903}" dt="2025-10-22T17:54:28.842" v="129" actId="6549"/>
      <pc:docMkLst>
        <pc:docMk/>
      </pc:docMkLst>
      <pc:sldChg chg="modSp">
        <pc:chgData name="Wittman, Barry" userId="bff186cd-6ce8-41ba-8e8c-e85cdef216de" providerId="ADAL" clId="{DF1E347D-7B10-4364-B53D-A9FA2EC33903}" dt="2025-10-22T17:49:36.343" v="13" actId="20577"/>
        <pc:sldMkLst>
          <pc:docMk/>
          <pc:sldMk cId="0" sldId="256"/>
        </pc:sldMkLst>
        <pc:spChg chg="mod">
          <ac:chgData name="Wittman, Barry" userId="bff186cd-6ce8-41ba-8e8c-e85cdef216de" providerId="ADAL" clId="{DF1E347D-7B10-4364-B53D-A9FA2EC33903}" dt="2025-10-22T17:49:36.343" v="13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DF1E347D-7B10-4364-B53D-A9FA2EC33903}" dt="2025-10-22T17:54:01.881" v="121" actId="20577"/>
        <pc:sldMkLst>
          <pc:docMk/>
          <pc:sldMk cId="0" sldId="298"/>
        </pc:sldMkLst>
        <pc:spChg chg="mod">
          <ac:chgData name="Wittman, Barry" userId="bff186cd-6ce8-41ba-8e8c-e85cdef216de" providerId="ADAL" clId="{DF1E347D-7B10-4364-B53D-A9FA2EC33903}" dt="2025-10-22T17:54:01.881" v="121" actId="20577"/>
          <ac:spMkLst>
            <pc:docMk/>
            <pc:sldMk cId="0" sldId="298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DF1E347D-7B10-4364-B53D-A9FA2EC33903}" dt="2025-10-22T17:49:17.020" v="0" actId="6549"/>
        <pc:sldMkLst>
          <pc:docMk/>
          <pc:sldMk cId="0" sldId="327"/>
        </pc:sldMkLst>
        <pc:spChg chg="mod">
          <ac:chgData name="Wittman, Barry" userId="bff186cd-6ce8-41ba-8e8c-e85cdef216de" providerId="ADAL" clId="{DF1E347D-7B10-4364-B53D-A9FA2EC33903}" dt="2025-10-22T17:49:17.020" v="0" actId="6549"/>
          <ac:spMkLst>
            <pc:docMk/>
            <pc:sldMk cId="0" sldId="327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DF1E347D-7B10-4364-B53D-A9FA2EC33903}" dt="2025-10-22T17:54:28.842" v="129" actId="6549"/>
        <pc:sldMkLst>
          <pc:docMk/>
          <pc:sldMk cId="3726592535" sldId="560"/>
        </pc:sldMkLst>
        <pc:spChg chg="mod">
          <ac:chgData name="Wittman, Barry" userId="bff186cd-6ce8-41ba-8e8c-e85cdef216de" providerId="ADAL" clId="{DF1E347D-7B10-4364-B53D-A9FA2EC33903}" dt="2025-10-22T17:54:28.842" v="129" actId="6549"/>
          <ac:spMkLst>
            <pc:docMk/>
            <pc:sldMk cId="3726592535" sldId="560"/>
            <ac:spMk id="5" creationId="{00000000-0000-0000-0000-000000000000}"/>
          </ac:spMkLst>
        </pc:spChg>
      </pc:sldChg>
      <pc:sldChg chg="modSp">
        <pc:chgData name="Wittman, Barry" userId="bff186cd-6ce8-41ba-8e8c-e85cdef216de" providerId="ADAL" clId="{DF1E347D-7B10-4364-B53D-A9FA2EC33903}" dt="2025-10-22T17:49:44.041" v="20" actId="20577"/>
        <pc:sldMkLst>
          <pc:docMk/>
          <pc:sldMk cId="2988983971" sldId="690"/>
        </pc:sldMkLst>
        <pc:spChg chg="mod">
          <ac:chgData name="Wittman, Barry" userId="bff186cd-6ce8-41ba-8e8c-e85cdef216de" providerId="ADAL" clId="{DF1E347D-7B10-4364-B53D-A9FA2EC33903}" dt="2025-10-22T17:49:44.041" v="20" actId="20577"/>
          <ac:spMkLst>
            <pc:docMk/>
            <pc:sldMk cId="2988983971" sldId="690"/>
            <ac:spMk id="4" creationId="{00000000-0000-0000-0000-000000000000}"/>
          </ac:spMkLst>
        </pc:spChg>
      </pc:sldChg>
      <pc:sldChg chg="del">
        <pc:chgData name="Wittman, Barry" userId="bff186cd-6ce8-41ba-8e8c-e85cdef216de" providerId="ADAL" clId="{DF1E347D-7B10-4364-B53D-A9FA2EC33903}" dt="2025-10-22T17:49:32.821" v="2" actId="2696"/>
        <pc:sldMkLst>
          <pc:docMk/>
          <pc:sldMk cId="824640406" sldId="691"/>
        </pc:sldMkLst>
      </pc:sldChg>
      <pc:sldChg chg="del">
        <pc:chgData name="Wittman, Barry" userId="bff186cd-6ce8-41ba-8e8c-e85cdef216de" providerId="ADAL" clId="{DF1E347D-7B10-4364-B53D-A9FA2EC33903}" dt="2025-10-22T17:49:32.823" v="3" actId="2696"/>
        <pc:sldMkLst>
          <pc:docMk/>
          <pc:sldMk cId="3957285867" sldId="692"/>
        </pc:sldMkLst>
      </pc:sldChg>
      <pc:sldChg chg="del">
        <pc:chgData name="Wittman, Barry" userId="bff186cd-6ce8-41ba-8e8c-e85cdef216de" providerId="ADAL" clId="{DF1E347D-7B10-4364-B53D-A9FA2EC33903}" dt="2025-10-22T17:49:32.826" v="4" actId="2696"/>
        <pc:sldMkLst>
          <pc:docMk/>
          <pc:sldMk cId="2566507020" sldId="693"/>
        </pc:sldMkLst>
      </pc:sldChg>
      <pc:sldChg chg="del">
        <pc:chgData name="Wittman, Barry" userId="bff186cd-6ce8-41ba-8e8c-e85cdef216de" providerId="ADAL" clId="{DF1E347D-7B10-4364-B53D-A9FA2EC33903}" dt="2025-10-22T17:49:32.828" v="5" actId="2696"/>
        <pc:sldMkLst>
          <pc:docMk/>
          <pc:sldMk cId="2630038683" sldId="694"/>
        </pc:sldMkLst>
      </pc:sldChg>
      <pc:sldChg chg="del">
        <pc:chgData name="Wittman, Barry" userId="bff186cd-6ce8-41ba-8e8c-e85cdef216de" providerId="ADAL" clId="{DF1E347D-7B10-4364-B53D-A9FA2EC33903}" dt="2025-10-22T17:49:32.830" v="6" actId="2696"/>
        <pc:sldMkLst>
          <pc:docMk/>
          <pc:sldMk cId="3403592180" sldId="695"/>
        </pc:sldMkLst>
      </pc:sldChg>
      <pc:sldChg chg="del">
        <pc:chgData name="Wittman, Barry" userId="bff186cd-6ce8-41ba-8e8c-e85cdef216de" providerId="ADAL" clId="{DF1E347D-7B10-4364-B53D-A9FA2EC33903}" dt="2025-10-22T17:49:32.833" v="7" actId="2696"/>
        <pc:sldMkLst>
          <pc:docMk/>
          <pc:sldMk cId="218525720" sldId="696"/>
        </pc:sldMkLst>
      </pc:sldChg>
      <pc:sldChg chg="del">
        <pc:chgData name="Wittman, Barry" userId="bff186cd-6ce8-41ba-8e8c-e85cdef216de" providerId="ADAL" clId="{DF1E347D-7B10-4364-B53D-A9FA2EC33903}" dt="2025-10-22T17:49:32.817" v="1" actId="2696"/>
        <pc:sldMkLst>
          <pc:docMk/>
          <pc:sldMk cId="921885098" sldId="697"/>
        </pc:sldMkLst>
      </pc:sldChg>
      <pc:sldChg chg="modSp add ord">
        <pc:chgData name="Wittman, Barry" userId="bff186cd-6ce8-41ba-8e8c-e85cdef216de" providerId="ADAL" clId="{DF1E347D-7B10-4364-B53D-A9FA2EC33903}" dt="2025-10-22T17:51:15.983" v="41" actId="20577"/>
        <pc:sldMkLst>
          <pc:docMk/>
          <pc:sldMk cId="602722133" sldId="701"/>
        </pc:sldMkLst>
        <pc:spChg chg="mod">
          <ac:chgData name="Wittman, Barry" userId="bff186cd-6ce8-41ba-8e8c-e85cdef216de" providerId="ADAL" clId="{DF1E347D-7B10-4364-B53D-A9FA2EC33903}" dt="2025-10-22T17:51:15.983" v="41" actId="20577"/>
          <ac:spMkLst>
            <pc:docMk/>
            <pc:sldMk cId="602722133" sldId="701"/>
            <ac:spMk id="2" creationId="{760FC379-A08C-4E73-AA05-1B7B515A2EA9}"/>
          </ac:spMkLst>
        </pc:spChg>
      </pc:sldChg>
      <pc:sldChg chg="modSp add">
        <pc:chgData name="Wittman, Barry" userId="bff186cd-6ce8-41ba-8e8c-e85cdef216de" providerId="ADAL" clId="{DF1E347D-7B10-4364-B53D-A9FA2EC33903}" dt="2025-10-22T17:51:31.473" v="64" actId="20577"/>
        <pc:sldMkLst>
          <pc:docMk/>
          <pc:sldMk cId="850157640" sldId="702"/>
        </pc:sldMkLst>
        <pc:spChg chg="mod">
          <ac:chgData name="Wittman, Barry" userId="bff186cd-6ce8-41ba-8e8c-e85cdef216de" providerId="ADAL" clId="{DF1E347D-7B10-4364-B53D-A9FA2EC33903}" dt="2025-10-22T17:51:31.473" v="64" actId="20577"/>
          <ac:spMkLst>
            <pc:docMk/>
            <pc:sldMk cId="850157640" sldId="702"/>
            <ac:spMk id="2" creationId="{39F09E62-A431-4120-BCDE-04A295D88EF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FE8EF-7E1D-4CC2-BD9F-B1936C0AC818}" type="datetimeFigureOut">
              <a:rPr lang="en-US" smtClean="0"/>
              <a:pPr/>
              <a:t>10/24/2025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068796-915B-4F4F-972A-93A5DBC278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866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8A57E976-8075-4937-B12C-3CC32E54B430}" type="datetimeFigureOut">
              <a:rPr lang="en-US" smtClean="0"/>
              <a:pPr/>
              <a:t>10/24/2025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A57E976-8075-4937-B12C-3CC32E54B430}" type="datetimeFigureOut">
              <a:rPr lang="en-US" smtClean="0"/>
              <a:pPr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 4290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Week 10 - Friday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Sensitive Data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7319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Sensitive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Sensitive data</a:t>
            </a:r>
            <a:r>
              <a:rPr lang="en-US" dirty="0"/>
              <a:t> are data that should not be made public</a:t>
            </a:r>
          </a:p>
          <a:p>
            <a:pPr lvl="1"/>
            <a:r>
              <a:rPr lang="en-US" dirty="0"/>
              <a:t>This is the confidentiality aspect of a database</a:t>
            </a:r>
          </a:p>
          <a:p>
            <a:r>
              <a:rPr lang="en-US" dirty="0"/>
              <a:t>It can be sensitive because it is:</a:t>
            </a:r>
          </a:p>
          <a:p>
            <a:pPr lvl="1"/>
            <a:r>
              <a:rPr lang="en-US" dirty="0"/>
              <a:t>Inherently sensitive</a:t>
            </a:r>
          </a:p>
          <a:p>
            <a:pPr lvl="1"/>
            <a:r>
              <a:rPr lang="en-US" dirty="0"/>
              <a:t>From a sensitive source</a:t>
            </a:r>
          </a:p>
          <a:p>
            <a:pPr lvl="1"/>
            <a:r>
              <a:rPr lang="en-US" dirty="0"/>
              <a:t>Declared sensitive</a:t>
            </a:r>
          </a:p>
          <a:p>
            <a:pPr lvl="1"/>
            <a:r>
              <a:rPr lang="en-US" dirty="0"/>
              <a:t>Part of a sensitive record or field</a:t>
            </a:r>
          </a:p>
          <a:p>
            <a:pPr lvl="1"/>
            <a:r>
              <a:rPr lang="en-US" dirty="0"/>
              <a:t>Sensitive in relation to previously disclosed information</a:t>
            </a:r>
          </a:p>
        </p:txBody>
      </p:sp>
    </p:spTree>
    <p:extLst>
      <p:ext uri="{BB962C8B-B14F-4D97-AF65-F5344CB8AC3E}">
        <p14:creationId xmlns:p14="http://schemas.microsoft.com/office/powerpoint/2010/main" val="1207901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 decisions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The DBA has to make decisions about who can access what based on a number of factors</a:t>
            </a:r>
          </a:p>
          <a:p>
            <a:r>
              <a:rPr lang="en-US" dirty="0"/>
              <a:t>Availability of data</a:t>
            </a:r>
          </a:p>
          <a:p>
            <a:pPr lvl="1"/>
            <a:r>
              <a:rPr lang="en-US" dirty="0"/>
              <a:t>What policies should be used to prevent two users from accessing the same data?</a:t>
            </a:r>
          </a:p>
          <a:p>
            <a:pPr lvl="1"/>
            <a:r>
              <a:rPr lang="en-US" dirty="0"/>
              <a:t>What if one user locks the data up, preventing the other from reading?</a:t>
            </a:r>
          </a:p>
          <a:p>
            <a:r>
              <a:rPr lang="en-US" dirty="0"/>
              <a:t>Acceptability of access</a:t>
            </a:r>
          </a:p>
          <a:p>
            <a:pPr lvl="1"/>
            <a:r>
              <a:rPr lang="en-US" dirty="0"/>
              <a:t>Sensitivity is complex</a:t>
            </a:r>
          </a:p>
          <a:p>
            <a:pPr lvl="1"/>
            <a:r>
              <a:rPr lang="en-US" dirty="0"/>
              <a:t>Can I get a list of people whose fines are not zero, if the FINES field is sensitive?</a:t>
            </a:r>
          </a:p>
          <a:p>
            <a:pPr lvl="1"/>
            <a:r>
              <a:rPr lang="en-US" dirty="0"/>
              <a:t>As a student, can I get statistical data about an exam?</a:t>
            </a:r>
          </a:p>
          <a:p>
            <a:r>
              <a:rPr lang="en-US" dirty="0"/>
              <a:t>Assurance of authenticity</a:t>
            </a:r>
          </a:p>
          <a:p>
            <a:pPr lvl="1"/>
            <a:r>
              <a:rPr lang="en-US" dirty="0"/>
              <a:t>Time or location can be used to determine access</a:t>
            </a:r>
          </a:p>
          <a:p>
            <a:pPr lvl="1"/>
            <a:r>
              <a:rPr lang="en-US" dirty="0"/>
              <a:t>Accessing some information may make others inaccessible</a:t>
            </a:r>
          </a:p>
        </p:txBody>
      </p:sp>
    </p:spTree>
    <p:extLst>
      <p:ext uri="{BB962C8B-B14F-4D97-AF65-F5344CB8AC3E}">
        <p14:creationId xmlns:p14="http://schemas.microsoft.com/office/powerpoint/2010/main" val="897954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disclosure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The most serious disclosure of sensitive data is its exact value</a:t>
            </a:r>
          </a:p>
          <a:p>
            <a:r>
              <a:rPr lang="en-US" dirty="0"/>
              <a:t>Bounds can also be disclosed</a:t>
            </a:r>
          </a:p>
          <a:p>
            <a:pPr lvl="1"/>
            <a:r>
              <a:rPr lang="en-US" dirty="0"/>
              <a:t>Example: highest salary and lowest salary</a:t>
            </a:r>
          </a:p>
          <a:p>
            <a:pPr lvl="1"/>
            <a:r>
              <a:rPr lang="en-US" dirty="0"/>
              <a:t>If the user can manipulate the bounds, he or she can search for specific values</a:t>
            </a:r>
          </a:p>
          <a:p>
            <a:r>
              <a:rPr lang="en-US" dirty="0"/>
              <a:t>Negative result</a:t>
            </a:r>
          </a:p>
          <a:p>
            <a:pPr lvl="1"/>
            <a:r>
              <a:rPr lang="en-US" dirty="0"/>
              <a:t>Felonies is not zero</a:t>
            </a:r>
          </a:p>
          <a:p>
            <a:pPr lvl="1"/>
            <a:r>
              <a:rPr lang="en-US" dirty="0"/>
              <a:t>Visits to the oncology ward is not zero</a:t>
            </a:r>
          </a:p>
          <a:p>
            <a:r>
              <a:rPr lang="en-US" dirty="0"/>
              <a:t>Existence</a:t>
            </a:r>
          </a:p>
          <a:p>
            <a:pPr lvl="1"/>
            <a:r>
              <a:rPr lang="en-US" dirty="0"/>
              <a:t>Knowing that a field even exists means someone is using it</a:t>
            </a:r>
          </a:p>
          <a:p>
            <a:r>
              <a:rPr lang="en-US" dirty="0"/>
              <a:t>Probable value</a:t>
            </a:r>
          </a:p>
          <a:p>
            <a:pPr lvl="1"/>
            <a:r>
              <a:rPr lang="en-US" dirty="0"/>
              <a:t>How many people are in Bob's dorm room? 2</a:t>
            </a:r>
          </a:p>
          <a:p>
            <a:pPr lvl="1"/>
            <a:r>
              <a:rPr lang="en-US" dirty="0"/>
              <a:t>How many people in Bob's dorm room pirate movies? 1</a:t>
            </a:r>
          </a:p>
          <a:p>
            <a:pPr lvl="1"/>
            <a:r>
              <a:rPr lang="en-US" dirty="0"/>
              <a:t>There's a 50% chance that Bob pirates movies</a:t>
            </a:r>
          </a:p>
        </p:txBody>
      </p:sp>
    </p:spTree>
    <p:extLst>
      <p:ext uri="{BB962C8B-B14F-4D97-AF65-F5344CB8AC3E}">
        <p14:creationId xmlns:p14="http://schemas.microsoft.com/office/powerpoint/2010/main" val="1280388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ig06-03.tif                                                   000182B7BridgerH HD                    ABA78158: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2256021"/>
            <a:ext cx="4101948" cy="3663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Security versus precision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7162800" cy="462560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The goal of a database is to collect data to analyze and get users' jobs done</a:t>
            </a:r>
          </a:p>
          <a:p>
            <a:r>
              <a:rPr lang="en-US" dirty="0"/>
              <a:t>The DBA is trying to keep the data secure</a:t>
            </a:r>
          </a:p>
          <a:p>
            <a:r>
              <a:rPr lang="en-US" dirty="0"/>
              <a:t>Users want to access data easily</a:t>
            </a:r>
          </a:p>
          <a:p>
            <a:r>
              <a:rPr lang="en-US" b="1" dirty="0"/>
              <a:t>Precision</a:t>
            </a:r>
            <a:r>
              <a:rPr lang="en-US" dirty="0"/>
              <a:t> is knowing the data you need to know</a:t>
            </a:r>
          </a:p>
          <a:p>
            <a:r>
              <a:rPr lang="en-US" dirty="0"/>
              <a:t>In a perfect world, we could have perfect precision and perfect security, but we don't live there</a:t>
            </a:r>
          </a:p>
        </p:txBody>
      </p:sp>
    </p:spTree>
    <p:extLst>
      <p:ext uri="{BB962C8B-B14F-4D97-AF65-F5344CB8AC3E}">
        <p14:creationId xmlns:p14="http://schemas.microsoft.com/office/powerpoint/2010/main" val="585303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Inference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9716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 attack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9600" y="1775193"/>
            <a:ext cx="10972800" cy="541287"/>
          </a:xfrm>
        </p:spPr>
        <p:txBody>
          <a:bodyPr>
            <a:normAutofit fontScale="47500" lnSpcReduction="20000"/>
          </a:bodyPr>
          <a:lstStyle/>
          <a:p>
            <a:r>
              <a:rPr lang="en-US" dirty="0"/>
              <a:t>In a direct attack on sensitive information, a user will try to determine the values of a sensitive field with the right query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1167569"/>
              </p:ext>
            </p:extLst>
          </p:nvPr>
        </p:nvGraphicFramePr>
        <p:xfrm>
          <a:off x="609600" y="2316480"/>
          <a:ext cx="10972801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75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75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675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75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675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6754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6754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302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Sex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Race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Aid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Fines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Drugs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Dorm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02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Adams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5000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Holmes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02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Bailey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Grey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02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Chin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3000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West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02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Dewitt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Grey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02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Earhart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2000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Holmes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02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Fein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West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02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Groff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4000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West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02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Hill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5000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Holmes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02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Koch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West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02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Liu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Grey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02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Majors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2000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Grey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9278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 attack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SELECT NAME FROM STUDENTS WHERE SEX="M" AND DRUGS="1"</a:t>
            </a:r>
          </a:p>
          <a:p>
            <a:pPr lvl="1"/>
            <a:r>
              <a:rPr lang="en-US" dirty="0"/>
              <a:t>This query might be rejected because it asks for a specific value of sensitive field Drugs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SELECT NAME FROM STUDENTS WHERE (SEX="M" AND DRUGS="1") OR (SEX&lt;&gt;"M" AND SEX&lt;&gt;"F") OR (DORM="AYRES")</a:t>
            </a:r>
          </a:p>
          <a:p>
            <a:pPr lvl="1"/>
            <a:r>
              <a:rPr lang="en-US" dirty="0"/>
              <a:t>This query might be accepted by some systems because it appears to mask the sensitive information by including other information</a:t>
            </a:r>
          </a:p>
          <a:p>
            <a:pPr lvl="1"/>
            <a:r>
              <a:rPr lang="en-US" dirty="0"/>
              <a:t>However, the additional OR clauses add no records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006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Indirect attack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avoid leaking sensitive data, some DBMSs allow statistics to be reported</a:t>
            </a:r>
          </a:p>
          <a:p>
            <a:r>
              <a:rPr lang="en-US" dirty="0"/>
              <a:t>Each of the following statistics can be attacked in different ways:</a:t>
            </a:r>
          </a:p>
          <a:p>
            <a:pPr lvl="1"/>
            <a:r>
              <a:rPr lang="en-US" dirty="0"/>
              <a:t>Sum</a:t>
            </a:r>
          </a:p>
          <a:p>
            <a:pPr lvl="1"/>
            <a:r>
              <a:rPr lang="en-US" dirty="0"/>
              <a:t>Count</a:t>
            </a:r>
          </a:p>
          <a:p>
            <a:pPr lvl="1"/>
            <a:r>
              <a:rPr lang="en-US" dirty="0"/>
              <a:t>Mean</a:t>
            </a:r>
          </a:p>
          <a:p>
            <a:pPr lvl="1"/>
            <a:r>
              <a:rPr lang="en-US" dirty="0"/>
              <a:t>Median</a:t>
            </a:r>
          </a:p>
        </p:txBody>
      </p:sp>
    </p:spTree>
    <p:extLst>
      <p:ext uri="{BB962C8B-B14F-4D97-AF65-F5344CB8AC3E}">
        <p14:creationId xmlns:p14="http://schemas.microsoft.com/office/powerpoint/2010/main" val="2931829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single carefully chosen query can leak information</a:t>
            </a:r>
          </a:p>
          <a:p>
            <a:r>
              <a:rPr lang="en-US" dirty="0"/>
              <a:t>The sum of financial aid broken down by gender and dorm reveals that no female student in Grey receives financial aid</a:t>
            </a:r>
          </a:p>
          <a:p>
            <a:pPr lvl="1"/>
            <a:r>
              <a:rPr lang="en-US" dirty="0"/>
              <a:t>If we know that Liu is a female student in Grey, we know she gets no aid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6819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Intrusion detection systems</a:t>
            </a:r>
          </a:p>
          <a:p>
            <a:r>
              <a:rPr lang="en-US" dirty="0"/>
              <a:t>Database background</a:t>
            </a:r>
          </a:p>
          <a:p>
            <a:r>
              <a:rPr lang="en-US" dirty="0"/>
              <a:t>Database security requirements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Count statistics are often released in addition to sum</a:t>
            </a:r>
          </a:p>
          <a:p>
            <a:pPr lvl="1"/>
            <a:r>
              <a:rPr lang="en-US" dirty="0"/>
              <a:t>Together these two allow averages to be computed</a:t>
            </a:r>
          </a:p>
          <a:p>
            <a:pPr lvl="1"/>
            <a:r>
              <a:rPr lang="en-US" dirty="0"/>
              <a:t>Alternatively, if count and average are released, sums could be computed</a:t>
            </a:r>
          </a:p>
          <a:p>
            <a:r>
              <a:rPr lang="en-US" dirty="0"/>
              <a:t>A query of the count of students reveals that there is 1 male in Holmes and 1 male in Grey</a:t>
            </a:r>
          </a:p>
          <a:p>
            <a:r>
              <a:rPr lang="en-US" dirty="0"/>
              <a:t>We can get their names because that is unprotected data</a:t>
            </a:r>
          </a:p>
          <a:p>
            <a:r>
              <a:rPr lang="en-US" dirty="0"/>
              <a:t>Using the previous sums of financial aid, we can determine exactly how much they get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4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are able to get means for slightly different sets, you can determine the values for the difference of those sets</a:t>
            </a:r>
          </a:p>
          <a:p>
            <a:r>
              <a:rPr lang="en-US" dirty="0"/>
              <a:t>Example (with made-up numbers)</a:t>
            </a:r>
          </a:p>
          <a:p>
            <a:pPr lvl="1"/>
            <a:r>
              <a:rPr lang="en-US" dirty="0"/>
              <a:t>Average salary for an Otterbein employee: $47,600</a:t>
            </a:r>
          </a:p>
          <a:p>
            <a:pPr lvl="1"/>
            <a:r>
              <a:rPr lang="en-US" dirty="0"/>
              <a:t>Average salary for all Otterbein employees except for the president: $47,000</a:t>
            </a:r>
          </a:p>
          <a:p>
            <a:pPr lvl="1"/>
            <a:r>
              <a:rPr lang="en-US" dirty="0"/>
              <a:t>Given that there are 500 employees at Otterbein, how much does Dr. Comerford make?</a:t>
            </a:r>
          </a:p>
        </p:txBody>
      </p:sp>
    </p:spTree>
    <p:extLst>
      <p:ext uri="{BB962C8B-B14F-4D97-AF65-F5344CB8AC3E}">
        <p14:creationId xmlns:p14="http://schemas.microsoft.com/office/powerpoint/2010/main" val="3708829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Medians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We can use the median values of lists to reconstruct the user who has that median value</a:t>
            </a:r>
          </a:p>
          <a:p>
            <a:pPr lvl="1"/>
            <a:r>
              <a:rPr lang="en-US" dirty="0"/>
              <a:t>Some extra information might be needed</a:t>
            </a:r>
          </a:p>
          <a:p>
            <a:r>
              <a:rPr lang="en-US" dirty="0"/>
              <a:t>If someone knows that Majors is the only male whose drug-use score is 2, they can find the median of the financial aid value for males and the median of the financial aid value for people whose drug-use score is 2</a:t>
            </a:r>
          </a:p>
          <a:p>
            <a:pPr lvl="1"/>
            <a:r>
              <a:rPr lang="en-US" dirty="0"/>
              <a:t>If the two values match, that number is </a:t>
            </a:r>
            <a:r>
              <a:rPr lang="en-US" dirty="0" err="1"/>
              <a:t>Majors's</a:t>
            </a:r>
            <a:r>
              <a:rPr lang="en-US" dirty="0"/>
              <a:t> aid, with high probability</a:t>
            </a:r>
          </a:p>
        </p:txBody>
      </p:sp>
    </p:spTree>
    <p:extLst>
      <p:ext uri="{BB962C8B-B14F-4D97-AF65-F5344CB8AC3E}">
        <p14:creationId xmlns:p14="http://schemas.microsoft.com/office/powerpoint/2010/main" val="2735853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Tracker attacks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A DBMS may refuse to give back a result that has only a single record</a:t>
            </a:r>
          </a:p>
          <a:p>
            <a:pPr lvl="1"/>
            <a:r>
              <a:rPr lang="en-US" b="1" dirty="0">
                <a:latin typeface="Courier New" pitchFamily="49" charset="0"/>
                <a:cs typeface="Courier New" pitchFamily="49" charset="0"/>
              </a:rPr>
              <a:t>COUNT(SELECT * FROM STUDENTS WHERE SEX="F" AND RACE="C" AND DORM="HOLMES")</a:t>
            </a:r>
          </a:p>
          <a:p>
            <a:r>
              <a:rPr lang="en-US" dirty="0"/>
              <a:t>However, we can use the laws of set theory to defeat the DBMS</a:t>
            </a:r>
          </a:p>
          <a:p>
            <a:r>
              <a:rPr lang="en-US" dirty="0"/>
              <a:t>|A </a:t>
            </a:r>
            <a:r>
              <a:rPr lang="en-US" dirty="0">
                <a:sym typeface="Symbol"/>
              </a:rPr>
              <a:t> B  C| = |A| - |A  (B  C)</a:t>
            </a:r>
            <a:r>
              <a:rPr lang="en-US" i="1" baseline="30000" dirty="0">
                <a:sym typeface="Symbol"/>
              </a:rPr>
              <a:t>c</a:t>
            </a:r>
            <a:r>
              <a:rPr lang="en-US" dirty="0">
                <a:sym typeface="Symbol"/>
              </a:rPr>
              <a:t>|</a:t>
            </a:r>
          </a:p>
          <a:p>
            <a:r>
              <a:rPr lang="en-US" dirty="0">
                <a:sym typeface="Symbol"/>
              </a:rPr>
              <a:t>Thus, we find:</a:t>
            </a:r>
          </a:p>
          <a:p>
            <a:pPr lvl="1"/>
            <a:r>
              <a:rPr lang="en-US" b="1" dirty="0">
                <a:latin typeface="Courier New" pitchFamily="49" charset="0"/>
                <a:cs typeface="Courier New" pitchFamily="49" charset="0"/>
              </a:rPr>
              <a:t>COUNT(SELECT * FROM STUDENTS WHERE SEX="F")</a:t>
            </a:r>
          </a:p>
          <a:p>
            <a:pPr lvl="1"/>
            <a:r>
              <a:rPr lang="en-US" b="1" dirty="0">
                <a:latin typeface="Courier New" pitchFamily="49" charset="0"/>
                <a:cs typeface="Courier New" pitchFamily="49" charset="0"/>
              </a:rPr>
              <a:t>COUNT(SELECT * FROM STUDENTS WHERE SEX="F" AND (RACE&lt;&gt;"C" AND DORM&lt;&gt;"HOLMES"))</a:t>
            </a:r>
          </a:p>
          <a:p>
            <a:pPr lvl="1"/>
            <a:r>
              <a:rPr lang="en-US" dirty="0">
                <a:sym typeface="Symbol"/>
              </a:rPr>
              <a:t>Then, we subtract the two values</a:t>
            </a:r>
          </a:p>
          <a:p>
            <a:r>
              <a:rPr lang="en-US" dirty="0">
                <a:sym typeface="Symbol"/>
              </a:rPr>
              <a:t>This attack can be extended to a system of linear equations to solve for a particular set of values</a:t>
            </a:r>
          </a:p>
        </p:txBody>
      </p:sp>
    </p:spTree>
    <p:extLst>
      <p:ext uri="{BB962C8B-B14F-4D97-AF65-F5344CB8AC3E}">
        <p14:creationId xmlns:p14="http://schemas.microsoft.com/office/powerpoint/2010/main" val="2946602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Controls for statistic inference attacks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Suppression</a:t>
            </a:r>
            <a:r>
              <a:rPr lang="en-US" dirty="0"/>
              <a:t> means that sensitive values are not reported</a:t>
            </a:r>
          </a:p>
          <a:p>
            <a:r>
              <a:rPr lang="en-US" b="1" dirty="0"/>
              <a:t>Concealing</a:t>
            </a:r>
            <a:r>
              <a:rPr lang="en-US" dirty="0"/>
              <a:t> means that values close to the sensitive values are returned, but not the values themselves</a:t>
            </a:r>
          </a:p>
          <a:p>
            <a:r>
              <a:rPr lang="en-US" dirty="0"/>
              <a:t>This represents the tension between security and precision</a:t>
            </a:r>
          </a:p>
        </p:txBody>
      </p:sp>
    </p:spTree>
    <p:extLst>
      <p:ext uri="{BB962C8B-B14F-4D97-AF65-F5344CB8AC3E}">
        <p14:creationId xmlns:p14="http://schemas.microsoft.com/office/powerpoint/2010/main" val="1216568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Limited response suppression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i="1" dirty="0"/>
              <a:t>n</a:t>
            </a:r>
            <a:r>
              <a:rPr lang="en-US" b="1" dirty="0"/>
              <a:t> items over </a:t>
            </a:r>
            <a:r>
              <a:rPr lang="en-US" b="1" i="1" dirty="0"/>
              <a:t>k</a:t>
            </a:r>
            <a:r>
              <a:rPr lang="en-US" b="1" dirty="0"/>
              <a:t> percent rule</a:t>
            </a:r>
            <a:r>
              <a:rPr lang="en-US" dirty="0"/>
              <a:t> means that the data should not be reported if the number of records </a:t>
            </a:r>
            <a:r>
              <a:rPr lang="en-US" b="1" i="1" dirty="0"/>
              <a:t>n</a:t>
            </a:r>
            <a:r>
              <a:rPr lang="en-US" dirty="0"/>
              <a:t> makes up more than </a:t>
            </a:r>
            <a:r>
              <a:rPr lang="en-US" b="1" i="1" dirty="0"/>
              <a:t>k</a:t>
            </a:r>
            <a:r>
              <a:rPr lang="en-US" dirty="0"/>
              <a:t> percent of the total</a:t>
            </a:r>
          </a:p>
          <a:p>
            <a:r>
              <a:rPr lang="en-US" dirty="0"/>
              <a:t>This is a standard rule for suppression</a:t>
            </a:r>
          </a:p>
          <a:p>
            <a:r>
              <a:rPr lang="en-US" dirty="0"/>
              <a:t>However, if counts are supplied, additional values may need to be hidden so that the hidden values can't be computed</a:t>
            </a:r>
          </a:p>
          <a:p>
            <a:r>
              <a:rPr lang="en-US" dirty="0"/>
              <a:t>It's like Sudoku!</a:t>
            </a:r>
          </a:p>
        </p:txBody>
      </p:sp>
    </p:spTree>
    <p:extLst>
      <p:ext uri="{BB962C8B-B14F-4D97-AF65-F5344CB8AC3E}">
        <p14:creationId xmlns:p14="http://schemas.microsoft.com/office/powerpoint/2010/main" val="3423513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Combined 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Instead of failing to report values, we can combine ranges</a:t>
            </a:r>
          </a:p>
          <a:p>
            <a:pPr lvl="1"/>
            <a:r>
              <a:rPr lang="en-US" dirty="0"/>
              <a:t>Though drug use values of 0, 1, 2, and 3 would allow us to recover individual names, we can report the category of 0 – 1 and 2 – 3</a:t>
            </a:r>
          </a:p>
          <a:p>
            <a:r>
              <a:rPr lang="en-US" dirty="0"/>
              <a:t>Numerical values such as money can reported in ranges as well</a:t>
            </a:r>
          </a:p>
          <a:p>
            <a:r>
              <a:rPr lang="en-US" dirty="0"/>
              <a:t>Finally, values could be rounded (note that this is essentially the same as using ranges)  </a:t>
            </a:r>
          </a:p>
        </p:txBody>
      </p:sp>
    </p:spTree>
    <p:extLst>
      <p:ext uri="{BB962C8B-B14F-4D97-AF65-F5344CB8AC3E}">
        <p14:creationId xmlns:p14="http://schemas.microsoft.com/office/powerpoint/2010/main" val="2821297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 </a:t>
            </a:r>
            <a:r>
              <a:rPr lang="en-US" b="1" dirty="0"/>
              <a:t>random sample control</a:t>
            </a:r>
            <a:r>
              <a:rPr lang="en-US" dirty="0"/>
              <a:t>, results are given from a random sample of the database, not the whole thing</a:t>
            </a:r>
          </a:p>
          <a:p>
            <a:pPr lvl="1"/>
            <a:r>
              <a:rPr lang="en-US" dirty="0"/>
              <a:t>Useless for count, but not bad for mean</a:t>
            </a:r>
          </a:p>
          <a:p>
            <a:pPr lvl="1"/>
            <a:r>
              <a:rPr lang="en-US" dirty="0"/>
              <a:t>To prevent users from getting more information from repeated queries, the random sample for a given query should always be the same</a:t>
            </a:r>
          </a:p>
          <a:p>
            <a:r>
              <a:rPr lang="en-US" b="1" dirty="0"/>
              <a:t>Random data perturbation</a:t>
            </a:r>
            <a:r>
              <a:rPr lang="en-US" dirty="0"/>
              <a:t> adds small amounts of error to each value</a:t>
            </a:r>
          </a:p>
          <a:p>
            <a:pPr lvl="1"/>
            <a:r>
              <a:rPr lang="en-US" dirty="0"/>
              <a:t>Because the errors are positive or negative, means and sums will be only slightly affected</a:t>
            </a:r>
          </a:p>
        </p:txBody>
      </p:sp>
    </p:spTree>
    <p:extLst>
      <p:ext uri="{BB962C8B-B14F-4D97-AF65-F5344CB8AC3E}">
        <p14:creationId xmlns:p14="http://schemas.microsoft.com/office/powerpoint/2010/main" val="1320338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Inference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Suppress obviously sensitive information</a:t>
            </a:r>
          </a:p>
          <a:p>
            <a:pPr lvl="1"/>
            <a:r>
              <a:rPr lang="en-US" dirty="0"/>
              <a:t>Easy, but incomplete</a:t>
            </a:r>
          </a:p>
          <a:p>
            <a:r>
              <a:rPr lang="en-US" dirty="0"/>
              <a:t>Track what the user knows</a:t>
            </a:r>
          </a:p>
          <a:p>
            <a:pPr lvl="1"/>
            <a:r>
              <a:rPr lang="en-US" dirty="0"/>
              <a:t>Expensive in terms of computation and storage requirements</a:t>
            </a:r>
          </a:p>
          <a:p>
            <a:pPr lvl="1"/>
            <a:r>
              <a:rPr lang="en-US" dirty="0"/>
              <a:t>Analysis may be difficult</a:t>
            </a:r>
          </a:p>
          <a:p>
            <a:pPr lvl="1"/>
            <a:r>
              <a:rPr lang="en-US" dirty="0"/>
              <a:t>Multiple users can conspire together</a:t>
            </a:r>
          </a:p>
          <a:p>
            <a:r>
              <a:rPr lang="en-US" dirty="0"/>
              <a:t>Disguise the data</a:t>
            </a:r>
          </a:p>
          <a:p>
            <a:pPr lvl="1"/>
            <a:r>
              <a:rPr lang="en-US" dirty="0"/>
              <a:t>Data is hidden</a:t>
            </a:r>
          </a:p>
          <a:p>
            <a:pPr lvl="1"/>
            <a:r>
              <a:rPr lang="en-US" dirty="0"/>
              <a:t>Users who are not trying to get sensitive data get slightly wrong answers</a:t>
            </a:r>
          </a:p>
        </p:txBody>
      </p:sp>
    </p:spTree>
    <p:extLst>
      <p:ext uri="{BB962C8B-B14F-4D97-AF65-F5344CB8AC3E}">
        <p14:creationId xmlns:p14="http://schemas.microsoft.com/office/powerpoint/2010/main" val="3931504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Multilevel Databases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827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Database security isn't simple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single element may have different security from other values in the record or other elements in the same attribute</a:t>
            </a:r>
          </a:p>
          <a:p>
            <a:r>
              <a:rPr lang="en-US" dirty="0"/>
              <a:t>Sensitive and non-sensitive might not be enough categories to capture all possible confidentiality relationships</a:t>
            </a:r>
          </a:p>
          <a:p>
            <a:r>
              <a:rPr lang="en-US" dirty="0"/>
              <a:t>The security of an aggregate (sums, counts, etc.) may be different from the security of its parts</a:t>
            </a:r>
          </a:p>
          <a:p>
            <a:r>
              <a:rPr lang="en-US" dirty="0"/>
              <a:t>We want to add different levels of security, similar to Bell-La </a:t>
            </a:r>
            <a:r>
              <a:rPr lang="en-US" dirty="0" err="1"/>
              <a:t>Padula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6250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Integrity and confidentiality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Integrity is difficult, but we can assign levels of trust</a:t>
            </a:r>
          </a:p>
          <a:p>
            <a:pPr lvl="1"/>
            <a:r>
              <a:rPr lang="en-US" dirty="0"/>
              <a:t>It is necessarily not going to be as rigorous as </a:t>
            </a:r>
            <a:r>
              <a:rPr lang="en-US" dirty="0" err="1"/>
              <a:t>Biba</a:t>
            </a:r>
            <a:endParaRPr lang="en-US" dirty="0"/>
          </a:p>
          <a:p>
            <a:r>
              <a:rPr lang="en-US" dirty="0"/>
              <a:t>Confidentiality</a:t>
            </a:r>
          </a:p>
          <a:p>
            <a:pPr lvl="1"/>
            <a:r>
              <a:rPr lang="en-US" dirty="0"/>
              <a:t>Difficult and causes redundancies since top secret information cannot be visible in any way to low clearance users</a:t>
            </a:r>
          </a:p>
          <a:p>
            <a:pPr lvl="1"/>
            <a:r>
              <a:rPr lang="en-US" dirty="0"/>
              <a:t>Worse, we don't want to leak any information by preventing a record from being added with a particular primary key (because there is a hidden record that already has that primary key)</a:t>
            </a:r>
          </a:p>
          <a:p>
            <a:pPr lvl="1"/>
            <a:r>
              <a:rPr lang="en-US" b="1" dirty="0" err="1"/>
              <a:t>Polyinstantiation</a:t>
            </a:r>
            <a:r>
              <a:rPr lang="en-US" dirty="0"/>
              <a:t> means that records with similar or identical primary keys (but different data) can exist at different security levels</a:t>
            </a:r>
          </a:p>
        </p:txBody>
      </p:sp>
    </p:spTree>
    <p:extLst>
      <p:ext uri="{BB962C8B-B14F-4D97-AF65-F5344CB8AC3E}">
        <p14:creationId xmlns:p14="http://schemas.microsoft.com/office/powerpoint/2010/main" val="1773442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Proposals for multilevel databases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Partitioning</a:t>
            </a:r>
          </a:p>
          <a:p>
            <a:pPr lvl="1"/>
            <a:r>
              <a:rPr lang="en-US" dirty="0"/>
              <a:t>Each security level is a separate database</a:t>
            </a:r>
          </a:p>
          <a:p>
            <a:pPr lvl="1"/>
            <a:r>
              <a:rPr lang="en-US" dirty="0"/>
              <a:t>Simple, but destroys redundancy and makes access harder</a:t>
            </a:r>
          </a:p>
          <a:p>
            <a:r>
              <a:rPr lang="en-US" dirty="0"/>
              <a:t>Encryption</a:t>
            </a:r>
          </a:p>
          <a:p>
            <a:pPr lvl="1"/>
            <a:r>
              <a:rPr lang="en-US" dirty="0"/>
              <a:t>A single key for a security level isn't good enough: a break in the key reveals everything</a:t>
            </a:r>
          </a:p>
          <a:p>
            <a:pPr lvl="1"/>
            <a:r>
              <a:rPr lang="en-US" dirty="0"/>
              <a:t>A key for every record (or field) gives good security, but the time and space overhead is huge</a:t>
            </a:r>
          </a:p>
        </p:txBody>
      </p:sp>
    </p:spTree>
    <p:extLst>
      <p:ext uri="{BB962C8B-B14F-4D97-AF65-F5344CB8AC3E}">
        <p14:creationId xmlns:p14="http://schemas.microsoft.com/office/powerpoint/2010/main" val="3235526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Integrity lock databases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6019800" cy="4625609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An integrity lock database has a security label for each item, which is:</a:t>
            </a:r>
          </a:p>
          <a:p>
            <a:pPr lvl="1"/>
            <a:r>
              <a:rPr lang="en-US" dirty="0" err="1"/>
              <a:t>Unforgeable</a:t>
            </a:r>
            <a:endParaRPr lang="en-US" dirty="0"/>
          </a:p>
          <a:p>
            <a:pPr lvl="1"/>
            <a:r>
              <a:rPr lang="en-US" dirty="0"/>
              <a:t>Unique</a:t>
            </a:r>
          </a:p>
          <a:p>
            <a:pPr lvl="1"/>
            <a:r>
              <a:rPr lang="en-US" dirty="0"/>
              <a:t>Concealed (even the sensitivity level is unknown)</a:t>
            </a:r>
          </a:p>
          <a:p>
            <a:r>
              <a:rPr lang="en-US" dirty="0"/>
              <a:t>If these labels are preserved on the data storage side, an untrusted front-end can be used as long as it has good authentication</a:t>
            </a:r>
          </a:p>
          <a:p>
            <a:r>
              <a:rPr lang="en-US" dirty="0"/>
              <a:t>Storage requirements are heavy</a:t>
            </a:r>
          </a:p>
          <a:p>
            <a:endParaRPr lang="en-US" dirty="0"/>
          </a:p>
        </p:txBody>
      </p:sp>
      <p:pic>
        <p:nvPicPr>
          <p:cNvPr id="4" name="Picture 3" descr="Fig06-10.tif                                                   000182B7BridgerH HD                    ABA78158: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2209800"/>
            <a:ext cx="4909555" cy="3185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8217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ig06-11_rev.jpg                                               0020AF07Macintosh HD                   BBA76DE9: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09800"/>
            <a:ext cx="5553075" cy="3460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Trusted front-end databases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6629400" cy="4625609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A </a:t>
            </a:r>
            <a:r>
              <a:rPr lang="en-US" b="1" dirty="0"/>
              <a:t>trusted front-end</a:t>
            </a:r>
            <a:r>
              <a:rPr lang="en-US" dirty="0"/>
              <a:t> is also known as a </a:t>
            </a:r>
            <a:r>
              <a:rPr lang="en-US" b="1" dirty="0"/>
              <a:t>guard</a:t>
            </a:r>
          </a:p>
          <a:p>
            <a:r>
              <a:rPr lang="en-US" dirty="0"/>
              <a:t>The idea isn't that different from an integrity lock database with an untrusted front end</a:t>
            </a:r>
          </a:p>
          <a:p>
            <a:r>
              <a:rPr lang="en-US" dirty="0"/>
              <a:t>It is trying to leverage DBMS tools that are familiar to most DBAs</a:t>
            </a:r>
          </a:p>
          <a:p>
            <a:pPr lvl="1"/>
            <a:r>
              <a:rPr lang="en-US" dirty="0"/>
              <a:t>The front-end can be configured instead of interacting with database internals</a:t>
            </a:r>
          </a:p>
          <a:p>
            <a:r>
              <a:rPr lang="en-US" dirty="0"/>
              <a:t>The system can be inefficient because a lot of data can be retrieved and then discarded by the front end if it isn't at the right level</a:t>
            </a:r>
          </a:p>
        </p:txBody>
      </p:sp>
    </p:spTree>
    <p:extLst>
      <p:ext uri="{BB962C8B-B14F-4D97-AF65-F5344CB8AC3E}">
        <p14:creationId xmlns:p14="http://schemas.microsoft.com/office/powerpoint/2010/main" val="938750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0FC379-A08C-4E73-AA05-1B7B515A2E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Ticket Out the Door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E5DBC2-4A48-4DFB-A99F-526A863B3D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72213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72867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4625609"/>
          </a:xfrm>
        </p:spPr>
        <p:txBody>
          <a:bodyPr/>
          <a:lstStyle/>
          <a:p>
            <a:r>
              <a:rPr lang="en-US" dirty="0"/>
              <a:t>Data mining</a:t>
            </a:r>
          </a:p>
          <a:p>
            <a:r>
              <a:rPr lang="en-US" dirty="0"/>
              <a:t>Cloud computing</a:t>
            </a:r>
          </a:p>
          <a:p>
            <a:r>
              <a:rPr lang="en-US" dirty="0"/>
              <a:t>Anu </a:t>
            </a:r>
            <a:r>
              <a:rPr lang="en-US" dirty="0" err="1"/>
              <a:t>Regmi</a:t>
            </a:r>
            <a:r>
              <a:rPr lang="en-US" dirty="0"/>
              <a:t> presents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Work on Project 3</a:t>
            </a:r>
          </a:p>
          <a:p>
            <a:pPr lvl="1"/>
            <a:r>
              <a:rPr lang="en-US" dirty="0"/>
              <a:t>User names and passwords and phrases need to be turned in </a:t>
            </a:r>
            <a:r>
              <a:rPr lang="en-US" b="1" dirty="0"/>
              <a:t>next Friday in </a:t>
            </a:r>
            <a:r>
              <a:rPr lang="en-US" b="1"/>
              <a:t>class!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26592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3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363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09E62-A431-4120-BCDE-04A295D88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Nfaly</a:t>
            </a:r>
            <a:r>
              <a:rPr lang="en-US" dirty="0"/>
              <a:t> </a:t>
            </a:r>
            <a:r>
              <a:rPr lang="en-US" dirty="0" err="1"/>
              <a:t>Toure</a:t>
            </a:r>
            <a:r>
              <a:rPr lang="en-US" dirty="0"/>
              <a:t> Presents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896C43-78AA-4600-9FBF-B5BA40A629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1576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Finish Database Reliability and Integrity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9839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Most database systems allow more than one user or process to access it at the same time</a:t>
            </a:r>
          </a:p>
          <a:p>
            <a:r>
              <a:rPr lang="en-US" dirty="0"/>
              <a:t>Updates must be controlled to avoid </a:t>
            </a:r>
            <a:r>
              <a:rPr lang="en-US" b="1" dirty="0"/>
              <a:t>race conditions</a:t>
            </a:r>
          </a:p>
          <a:p>
            <a:pPr lvl="1"/>
            <a:r>
              <a:rPr lang="en-US" dirty="0"/>
              <a:t>Race conditions are sequences of commands that result in different states depending on timing</a:t>
            </a:r>
          </a:p>
          <a:p>
            <a:pPr lvl="1"/>
            <a:r>
              <a:rPr lang="en-US" dirty="0"/>
              <a:t>If there is one ticket left to a Bad Bunny concert, it should be impossible for two people to buy it</a:t>
            </a:r>
          </a:p>
          <a:p>
            <a:r>
              <a:rPr lang="en-US" dirty="0"/>
              <a:t>Commands that both query (is there a ticket remaining) and update (buy the ticket) should be executed atomically</a:t>
            </a:r>
          </a:p>
          <a:p>
            <a:r>
              <a:rPr lang="en-US" dirty="0"/>
              <a:t>Reading data also needs to be protected</a:t>
            </a:r>
          </a:p>
          <a:p>
            <a:pPr lvl="1"/>
            <a:r>
              <a:rPr lang="en-US" dirty="0"/>
              <a:t>If a user is writing data, it should be locked so that it can't be read</a:t>
            </a:r>
          </a:p>
        </p:txBody>
      </p:sp>
    </p:spTree>
    <p:extLst>
      <p:ext uri="{BB962C8B-B14F-4D97-AF65-F5344CB8AC3E}">
        <p14:creationId xmlns:p14="http://schemas.microsoft.com/office/powerpoint/2010/main" val="2761822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Constraints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</a:t>
            </a:r>
            <a:r>
              <a:rPr lang="en-US" b="1" dirty="0"/>
              <a:t>monitor</a:t>
            </a:r>
            <a:r>
              <a:rPr lang="en-US" dirty="0"/>
              <a:t> is the part of the DBMS responsible for structural integrity</a:t>
            </a:r>
          </a:p>
          <a:p>
            <a:r>
              <a:rPr lang="en-US" b="1" dirty="0"/>
              <a:t>Range comparisons</a:t>
            </a:r>
            <a:r>
              <a:rPr lang="en-US" dirty="0"/>
              <a:t> check newly entered numerical data for sanity</a:t>
            </a:r>
          </a:p>
          <a:p>
            <a:r>
              <a:rPr lang="en-US" b="1" dirty="0"/>
              <a:t>Filters</a:t>
            </a:r>
            <a:r>
              <a:rPr lang="en-US" dirty="0"/>
              <a:t> or </a:t>
            </a:r>
            <a:r>
              <a:rPr lang="en-US" b="1" dirty="0"/>
              <a:t>patterns</a:t>
            </a:r>
            <a:r>
              <a:rPr lang="en-US" dirty="0"/>
              <a:t> can be arbitrarily complex to make sure that a zip code or a VIN is correctly formatted</a:t>
            </a:r>
          </a:p>
          <a:p>
            <a:r>
              <a:rPr lang="en-US" dirty="0"/>
              <a:t>The job of a DBA is to set these up, as well as the more complex state and transition constraints</a:t>
            </a:r>
          </a:p>
        </p:txBody>
      </p:sp>
    </p:spTree>
    <p:extLst>
      <p:ext uri="{BB962C8B-B14F-4D97-AF65-F5344CB8AC3E}">
        <p14:creationId xmlns:p14="http://schemas.microsoft.com/office/powerpoint/2010/main" val="3624561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and transition constraints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 </a:t>
            </a:r>
            <a:r>
              <a:rPr lang="en-US" b="1" dirty="0"/>
              <a:t>state constraint</a:t>
            </a:r>
            <a:r>
              <a:rPr lang="en-US" dirty="0"/>
              <a:t> is a characteristic that should be invariant over the database</a:t>
            </a:r>
          </a:p>
          <a:p>
            <a:pPr lvl="1"/>
            <a:r>
              <a:rPr lang="en-US" dirty="0"/>
              <a:t>Only one person is labeled president</a:t>
            </a:r>
          </a:p>
          <a:p>
            <a:pPr lvl="1"/>
            <a:r>
              <a:rPr lang="en-US" dirty="0"/>
              <a:t>Only one table has a given name</a:t>
            </a:r>
          </a:p>
          <a:p>
            <a:pPr lvl="1"/>
            <a:r>
              <a:rPr lang="en-US" dirty="0"/>
              <a:t>If such a constraint is violated, something has gone wrong in the database</a:t>
            </a:r>
          </a:p>
          <a:p>
            <a:r>
              <a:rPr lang="en-US" dirty="0"/>
              <a:t>A </a:t>
            </a:r>
            <a:r>
              <a:rPr lang="en-US" b="1" dirty="0"/>
              <a:t>transition constraint</a:t>
            </a:r>
            <a:r>
              <a:rPr lang="en-US" dirty="0"/>
              <a:t> must be met before certain changes can be made to the database</a:t>
            </a:r>
          </a:p>
          <a:p>
            <a:pPr lvl="1"/>
            <a:r>
              <a:rPr lang="en-US" dirty="0"/>
              <a:t>A vacant position has to be listed before a new employee can be added</a:t>
            </a:r>
          </a:p>
          <a:p>
            <a:pPr lvl="1"/>
            <a:r>
              <a:rPr lang="en-US" dirty="0"/>
              <a:t>A student record must exist before that student's ID can be added to a class</a:t>
            </a:r>
          </a:p>
        </p:txBody>
      </p:sp>
    </p:spTree>
    <p:extLst>
      <p:ext uri="{BB962C8B-B14F-4D97-AF65-F5344CB8AC3E}">
        <p14:creationId xmlns:p14="http://schemas.microsoft.com/office/powerpoint/2010/main" val="4086751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3479</TotalTime>
  <Words>1978</Words>
  <Application>Microsoft Office PowerPoint</Application>
  <PresentationFormat>Widescreen</PresentationFormat>
  <Paragraphs>277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7" baseType="lpstr">
      <vt:lpstr>Arial</vt:lpstr>
      <vt:lpstr>Calibri</vt:lpstr>
      <vt:lpstr>Corbel</vt:lpstr>
      <vt:lpstr>Courier New</vt:lpstr>
      <vt:lpstr>Symbol</vt:lpstr>
      <vt:lpstr>Wingdings</vt:lpstr>
      <vt:lpstr>Wingdings 2</vt:lpstr>
      <vt:lpstr>Wingdings 3</vt:lpstr>
      <vt:lpstr>Module</vt:lpstr>
      <vt:lpstr>COMP 4290</vt:lpstr>
      <vt:lpstr>Last time</vt:lpstr>
      <vt:lpstr>Questions?</vt:lpstr>
      <vt:lpstr>Project 3</vt:lpstr>
      <vt:lpstr>Nfaly Toure Presents</vt:lpstr>
      <vt:lpstr>Finish Database Reliability and Integrity</vt:lpstr>
      <vt:lpstr>Concurrency</vt:lpstr>
      <vt:lpstr>Constraints</vt:lpstr>
      <vt:lpstr>State and transition constraints</vt:lpstr>
      <vt:lpstr>Sensitive Data</vt:lpstr>
      <vt:lpstr>Sensitive data</vt:lpstr>
      <vt:lpstr>Access decisions</vt:lpstr>
      <vt:lpstr>Types of disclosure</vt:lpstr>
      <vt:lpstr>Security versus precision</vt:lpstr>
      <vt:lpstr>Inference</vt:lpstr>
      <vt:lpstr>Direct attack</vt:lpstr>
      <vt:lpstr>Direct attack</vt:lpstr>
      <vt:lpstr>Indirect attack</vt:lpstr>
      <vt:lpstr>Sum example</vt:lpstr>
      <vt:lpstr>Count</vt:lpstr>
      <vt:lpstr>Mean</vt:lpstr>
      <vt:lpstr>Medians</vt:lpstr>
      <vt:lpstr>Tracker attacks</vt:lpstr>
      <vt:lpstr>Controls for statistic inference attacks</vt:lpstr>
      <vt:lpstr>Limited response suppression</vt:lpstr>
      <vt:lpstr>Combined results</vt:lpstr>
      <vt:lpstr>Randomization</vt:lpstr>
      <vt:lpstr>Inference summary</vt:lpstr>
      <vt:lpstr>Multilevel Databases</vt:lpstr>
      <vt:lpstr>Database security isn't simple</vt:lpstr>
      <vt:lpstr>Integrity and confidentiality</vt:lpstr>
      <vt:lpstr>Proposals for multilevel databases</vt:lpstr>
      <vt:lpstr>Integrity lock databases</vt:lpstr>
      <vt:lpstr>Trusted front-end databases</vt:lpstr>
      <vt:lpstr>Ticket Out the Door</vt:lpstr>
      <vt:lpstr>Upcoming</vt:lpstr>
      <vt:lpstr>Next time…</vt:lpstr>
      <vt:lpstr>Reminders</vt:lpstr>
    </vt:vector>
  </TitlesOfParts>
  <Company>Elizabethtown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CS121</dc:title>
  <dc:creator>your username</dc:creator>
  <cp:lastModifiedBy>Wittman, Barry</cp:lastModifiedBy>
  <cp:revision>443</cp:revision>
  <dcterms:created xsi:type="dcterms:W3CDTF">2009-08-24T20:26:10Z</dcterms:created>
  <dcterms:modified xsi:type="dcterms:W3CDTF">2025-10-24T17:36:58Z</dcterms:modified>
</cp:coreProperties>
</file>